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mVTIyXM0iWHm5K1tiR8vK7M2r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0E48AE-5B69-479F-91C8-17A463D26FEA}">
  <a:tblStyle styleId="{ED0E48AE-5B69-479F-91C8-17A463D26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customschemas.google.com/relationships/presentationmetadata" Target="metadata"/><Relationship Id="rId25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795a7328e_0_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795a7328e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1795a7328e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4617b3ffe_5_4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4617b3ffe_5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14617b3ffe_5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4617b3ffe_5_4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4617b3ffe_5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14617b3ffe_5_4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484d00c03_1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484d00c03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1484d00c03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484d00c03_1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484d00c03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1484d00c03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484d00c03_1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484d00c03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1484d00c03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484d00c0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1484d00c03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484d00c03_4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484d00c03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1484d00c03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4617b3ffe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14617b3ffe_5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4617b3ffe_5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14617b3ffe_5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4617b3ffe_5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2" name="Google Shape;122;g314617b3ffe_5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484d00c03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484d00c0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1484d00c0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4617b3ffe_5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8" name="Google Shape;138;g314617b3ffe_5_3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484d00c03_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484d00c03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1484d00c03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617b3ffe_4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4617b3ffe_4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14617b3ffe_4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795a7328e_0_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795a7328e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1795a7328e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4617b3ffe_5_434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14617b3ffe_5_43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14617b3ffe_5_43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14617b3ffe_5_4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4617b3ffe_5_439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14617b3ffe_5_439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14617b3ffe_5_439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14617b3ffe_5_43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14617b3ffe_5_43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14617b3ffe_5_4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4617b3ffe_5_446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14617b3ffe_5_446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14617b3ffe_5_446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14617b3ffe_5_44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14617b3ffe_5_44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14617b3ffe_5_44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4617b3ffe_5_414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14617b3ffe_5_414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g314617b3ffe_5_4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14617b3ffe_5_4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14617b3ffe_5_4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4617b3ffe_5_4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314617b3ffe_5_42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g314617b3ffe_5_4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14617b3ffe_5_4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14617b3ffe_5_4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72" name="Google Shape;72;g314617b3ffe_5_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4617b3ffe_5_427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14617b3ffe_5_427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14617b3ffe_5_4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14617b3ffe_5_4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14617b3ffe_5_4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14617b3ffe_5_42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4617b3ffe_5_4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314617b3ffe_5_40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14617b3ffe_5_40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14617b3ffe_5_40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14617b3ffe_5_40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hyperlink" Target="https://drive.google.com/file/d/10UdYCeHDuIcj6uwE935X0WxXNMVjO5qH/view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jpg"/><Relationship Id="rId4" Type="http://schemas.openxmlformats.org/officeDocument/2006/relationships/image" Target="../media/image59.jpg"/><Relationship Id="rId9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jpg"/><Relationship Id="rId8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HsJdlkcoqY8s2VR6HYMTjCI4jrrvhMAs/view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2.png"/><Relationship Id="rId13" Type="http://schemas.openxmlformats.org/officeDocument/2006/relationships/image" Target="../media/image49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5" Type="http://schemas.openxmlformats.org/officeDocument/2006/relationships/image" Target="../media/image22.png"/><Relationship Id="rId1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3" Type="http://schemas.openxmlformats.org/officeDocument/2006/relationships/image" Target="../media/image32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40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ctrTitle"/>
          </p:nvPr>
        </p:nvSpPr>
        <p:spPr>
          <a:xfrm>
            <a:off x="1619250" y="4244975"/>
            <a:ext cx="73025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3636"/>
              <a:buFont typeface="Arial"/>
              <a:buNone/>
            </a:pPr>
            <a:r>
              <a:rPr lang="en-US"/>
              <a:t>ECEN 404 Final Presentation</a:t>
            </a:r>
            <a:br>
              <a:rPr lang="en-US"/>
            </a:br>
            <a:r>
              <a:rPr lang="en-US"/>
              <a:t>Team 30: ECEN 215 Lab Kit</a:t>
            </a:r>
            <a:br>
              <a:rPr lang="en-US"/>
            </a:br>
            <a:r>
              <a:rPr lang="en-US" sz="2455"/>
              <a:t>Members: </a:t>
            </a:r>
            <a:r>
              <a:rPr lang="en-US" sz="2200"/>
              <a:t>Luis Diaz-Santini, Yusuf Hossain, 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1818"/>
              <a:buFont typeface="Arial"/>
              <a:buNone/>
            </a:pPr>
            <a:r>
              <a:rPr lang="en-US" sz="2200"/>
              <a:t>Ryan Freed, and Peter Zhang</a:t>
            </a:r>
            <a:br>
              <a:rPr lang="en-US" sz="2455"/>
            </a:br>
            <a:r>
              <a:rPr lang="en-US" sz="2455"/>
              <a:t>Sponsor: Dr. Lusher</a:t>
            </a:r>
            <a:endParaRPr sz="2455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1"/>
              <a:buFont typeface="Arial"/>
              <a:buNone/>
            </a:pPr>
            <a:r>
              <a:rPr lang="en-US" sz="2455"/>
              <a:t>TA: Garret Brown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795a7328e_0_3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37"/>
              <a:buFont typeface="Arial"/>
              <a:buNone/>
            </a:pPr>
            <a:r>
              <a:rPr lang="en-US"/>
              <a:t>Oscilloscope and Multimeter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558"/>
              <a:buFont typeface="Arial"/>
              <a:buNone/>
            </a:pPr>
            <a:r>
              <a:rPr lang="en-US" sz="1720"/>
              <a:t>Peter Zhang</a:t>
            </a:r>
            <a:endParaRPr/>
          </a:p>
        </p:txBody>
      </p:sp>
      <p:graphicFrame>
        <p:nvGraphicFramePr>
          <p:cNvPr id="199" name="Google Shape;199;g31795a7328e_0_32"/>
          <p:cNvGraphicFramePr/>
          <p:nvPr/>
        </p:nvGraphicFramePr>
        <p:xfrm>
          <a:off x="689750" y="225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{ED0E48AE-5B69-479F-91C8-17A463D26FEA}</a:tableStyleId>
              </a:tblPr>
              <a:tblGrid>
                <a:gridCol w="1098725"/>
                <a:gridCol w="1322825"/>
                <a:gridCol w="853425"/>
                <a:gridCol w="922825"/>
                <a:gridCol w="779950"/>
              </a:tblGrid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50"/>
                        <a:t>Test</a:t>
                      </a:r>
                      <a:endParaRPr b="1"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50"/>
                        <a:t>Success Criterion</a:t>
                      </a:r>
                      <a:endParaRPr b="1"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50"/>
                        <a:t>Expected Value</a:t>
                      </a:r>
                      <a:endParaRPr b="1"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50"/>
                        <a:t>Measured Value</a:t>
                      </a:r>
                      <a:endParaRPr b="1"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50"/>
                        <a:t>% Error</a:t>
                      </a:r>
                      <a:endParaRPr b="1"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3F4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Ammeter Functionality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Capable of reading 0.5 A of current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0.5 A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0.46924 A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6.15%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Ohmmeter Functionality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Capable of reading an 100 ohm resistor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100 ohms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96.48 ohms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3.52%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Ohmmeter Functionality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Capable of reading a 10000 ohm resistor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10000 ohms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9861 ohms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8.861%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Multimeter 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chemeClr val="dk1"/>
                          </a:solidFill>
                        </a:rPr>
                        <a:t>Capable of reading 0 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 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0.0013 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13%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Multimeter 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Capable of reading 2.5 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2.5 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2.682 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7.28%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Multimeter 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Capable of reading 5 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5 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4.730 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5.4%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Oscilloscope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Capable of reading a sine wave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-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-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-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0" name="Google Shape;200;g31795a7328e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400" y="2050252"/>
            <a:ext cx="2196392" cy="47003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g31795a7328e_0_32"/>
          <p:cNvSpPr txBox="1"/>
          <p:nvPr/>
        </p:nvSpPr>
        <p:spPr>
          <a:xfrm>
            <a:off x="457200" y="1761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dk1"/>
                </a:solidFill>
              </a:rPr>
              <a:t>Validation: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4617b3ffe_5_46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Mobile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953"/>
              <a:buFont typeface="Arial"/>
              <a:buNone/>
            </a:pPr>
            <a:r>
              <a:rPr lang="en-US" sz="1720"/>
              <a:t>Luis Diaz-Santini</a:t>
            </a:r>
            <a:endParaRPr/>
          </a:p>
        </p:txBody>
      </p:sp>
      <p:sp>
        <p:nvSpPr>
          <p:cNvPr id="208" name="Google Shape;208;g314617b3ffe_5_469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 u="sng"/>
              <a:t>Accomplishments: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App Design/GUI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BLE integration with ESP32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Multimeter Readings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Live Oscilloscope Graph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Waveform Generation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Power Supply Activation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 u="sng"/>
              <a:t>Challenges: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Integration of BLE communication with ESP32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Live Oscilloscope Graph</a:t>
            </a:r>
            <a:endParaRPr sz="1700"/>
          </a:p>
        </p:txBody>
      </p:sp>
      <p:pic>
        <p:nvPicPr>
          <p:cNvPr id="209" name="Google Shape;209;g314617b3ffe_5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13" y="5051803"/>
            <a:ext cx="6977025" cy="10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14617b3ffe_5_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475" y="990200"/>
            <a:ext cx="2219700" cy="487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4617b3ffe_5_47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Mobile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953"/>
              <a:buFont typeface="Arial"/>
              <a:buNone/>
            </a:pPr>
            <a:r>
              <a:rPr lang="en-US" sz="1720"/>
              <a:t>Luis Diaz-Santini</a:t>
            </a:r>
            <a:endParaRPr/>
          </a:p>
        </p:txBody>
      </p:sp>
      <p:sp>
        <p:nvSpPr>
          <p:cNvPr id="217" name="Google Shape;217;g314617b3ffe_5_475"/>
          <p:cNvSpPr txBox="1"/>
          <p:nvPr>
            <p:ph idx="1" type="body"/>
          </p:nvPr>
        </p:nvSpPr>
        <p:spPr>
          <a:xfrm>
            <a:off x="457200" y="2049275"/>
            <a:ext cx="5301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 u="sng"/>
              <a:t>Validation:</a:t>
            </a:r>
            <a:endParaRPr sz="2000"/>
          </a:p>
        </p:txBody>
      </p:sp>
      <p:pic>
        <p:nvPicPr>
          <p:cNvPr id="218" name="Google Shape;218;g314617b3ffe_5_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62717"/>
            <a:ext cx="5301598" cy="112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14617b3ffe_5_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891413"/>
            <a:ext cx="5301598" cy="11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14617b3ffe_5_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5020116"/>
            <a:ext cx="5301599" cy="3927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14617b3ffe_5_475"/>
          <p:cNvSpPr txBox="1"/>
          <p:nvPr/>
        </p:nvSpPr>
        <p:spPr>
          <a:xfrm>
            <a:off x="6357000" y="3429000"/>
            <a:ext cx="23298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showcasing full app functionality: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  <a:hlinkClick r:id="rId6"/>
              </a:rPr>
              <a:t>https://drive.google.com/file/d/10UdYCeHDuIcj6uwE935X0WxXNMVjO5qH/view?usp=sharing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484d00c03_1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PCB and Power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953"/>
              <a:buFont typeface="Arial"/>
              <a:buNone/>
            </a:pPr>
            <a:r>
              <a:rPr lang="en-US" sz="1720"/>
              <a:t>Ryan Freed</a:t>
            </a:r>
            <a:endParaRPr/>
          </a:p>
        </p:txBody>
      </p:sp>
      <p:sp>
        <p:nvSpPr>
          <p:cNvPr id="228" name="Google Shape;228;g31484d00c03_1_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 u="sng"/>
              <a:t>Accomplishments: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Designed Buck Converters</a:t>
            </a:r>
            <a:endParaRPr sz="17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(5, 3.3, and -5 V)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Designed Power Supply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        switching system (5 and -5 V)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Designed PCB and case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Low price and size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 u="sng"/>
              <a:t>Challenges: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Oversee final integration onto PCB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-5 V supply switch holds -5 V</a:t>
            </a:r>
            <a:endParaRPr sz="1700"/>
          </a:p>
        </p:txBody>
      </p:sp>
      <p:pic>
        <p:nvPicPr>
          <p:cNvPr id="229" name="Google Shape;229;g31484d00c03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975" y="1614900"/>
            <a:ext cx="2801776" cy="25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484d00c03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975" y="4120850"/>
            <a:ext cx="2801775" cy="243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484d00c03_1_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PCB and Power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953"/>
              <a:buFont typeface="Arial"/>
              <a:buNone/>
            </a:pPr>
            <a:r>
              <a:rPr lang="en-US" sz="1720"/>
              <a:t>Ryan Freed</a:t>
            </a:r>
            <a:endParaRPr/>
          </a:p>
        </p:txBody>
      </p:sp>
      <p:sp>
        <p:nvSpPr>
          <p:cNvPr id="237" name="Google Shape;237;g31484d00c03_1_8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 u="sng"/>
              <a:t>Validation:</a:t>
            </a:r>
            <a:endParaRPr b="1" sz="2000" u="sng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  <p:pic>
        <p:nvPicPr>
          <p:cNvPr id="238" name="Google Shape;238;g31484d00c03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017800"/>
            <a:ext cx="7581975" cy="14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1484d00c03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796675"/>
            <a:ext cx="7581975" cy="1795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484d00c03_1_2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PCB and Power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0"/>
              <a:t>Ryan Freed</a:t>
            </a:r>
            <a:endParaRPr/>
          </a:p>
        </p:txBody>
      </p:sp>
      <p:sp>
        <p:nvSpPr>
          <p:cNvPr id="246" name="Google Shape;246;g31484d00c03_1_2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 u="sng"/>
              <a:t>Validation: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Altium Price Analysis: $44.57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JLC Price Analysis per 500: $3.80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Wall Adapter: $8.83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Overall Estimate: $57.20 per board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Case Size: 156.7x85.6x21.7mm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Area increase vs. phone: 24%</a:t>
            </a:r>
            <a:endParaRPr sz="1700"/>
          </a:p>
        </p:txBody>
      </p:sp>
      <p:pic>
        <p:nvPicPr>
          <p:cNvPr id="247" name="Google Shape;247;g31484d00c03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350" y="2483654"/>
            <a:ext cx="4040050" cy="1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1484d00c03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438525"/>
            <a:ext cx="4754475" cy="1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484d00c03_1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450" y="4438526"/>
            <a:ext cx="4040050" cy="177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484d00c03_3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255" name="Google Shape;255;g31484d00c03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425" y="4971385"/>
            <a:ext cx="1808751" cy="188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1484d00c03_3_0"/>
          <p:cNvPicPr preferRelativeResize="0"/>
          <p:nvPr/>
        </p:nvPicPr>
        <p:blipFill rotWithShape="1">
          <a:blip r:embed="rId4">
            <a:alphaModFix/>
          </a:blip>
          <a:srcRect b="5429" l="0" r="0" t="5420"/>
          <a:stretch/>
        </p:blipFill>
        <p:spPr>
          <a:xfrm>
            <a:off x="7206575" y="5049426"/>
            <a:ext cx="1666076" cy="180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1484d00c03_3_0"/>
          <p:cNvPicPr preferRelativeResize="0"/>
          <p:nvPr/>
        </p:nvPicPr>
        <p:blipFill rotWithShape="1">
          <a:blip r:embed="rId5">
            <a:alphaModFix/>
          </a:blip>
          <a:srcRect b="9335" l="0" r="0" t="-1671"/>
          <a:stretch/>
        </p:blipFill>
        <p:spPr>
          <a:xfrm>
            <a:off x="5229225" y="2019450"/>
            <a:ext cx="1545150" cy="2907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g31484d00c03_3_0"/>
          <p:cNvPicPr preferRelativeResize="0"/>
          <p:nvPr/>
        </p:nvPicPr>
        <p:blipFill rotWithShape="1">
          <a:blip r:embed="rId6">
            <a:alphaModFix/>
          </a:blip>
          <a:srcRect b="8636" l="0" r="0" t="2332"/>
          <a:stretch/>
        </p:blipFill>
        <p:spPr>
          <a:xfrm>
            <a:off x="7206575" y="2045750"/>
            <a:ext cx="1545151" cy="29438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g31484d00c03_3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9312" y="5049425"/>
            <a:ext cx="1882076" cy="180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1484d00c03_3_0"/>
          <p:cNvPicPr preferRelativeResize="0"/>
          <p:nvPr/>
        </p:nvPicPr>
        <p:blipFill rotWithShape="1">
          <a:blip r:embed="rId8">
            <a:alphaModFix/>
          </a:blip>
          <a:srcRect b="9733" l="0" r="0" t="2338"/>
          <a:stretch/>
        </p:blipFill>
        <p:spPr>
          <a:xfrm>
            <a:off x="3251875" y="2064025"/>
            <a:ext cx="1545151" cy="2907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g31484d00c03_3_0"/>
          <p:cNvSpPr txBox="1"/>
          <p:nvPr/>
        </p:nvSpPr>
        <p:spPr>
          <a:xfrm>
            <a:off x="3410050" y="1679750"/>
            <a:ext cx="114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Ammeter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62" name="Google Shape;262;g31484d00c03_3_0"/>
          <p:cNvSpPr txBox="1"/>
          <p:nvPr/>
        </p:nvSpPr>
        <p:spPr>
          <a:xfrm>
            <a:off x="5373600" y="1679750"/>
            <a:ext cx="1256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Ohmmeter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63" name="Google Shape;263;g31484d00c03_3_0"/>
          <p:cNvSpPr txBox="1"/>
          <p:nvPr/>
        </p:nvSpPr>
        <p:spPr>
          <a:xfrm>
            <a:off x="7408850" y="1679750"/>
            <a:ext cx="114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Voltmeter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64" name="Google Shape;264;g31484d00c03_3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725" y="3085868"/>
            <a:ext cx="2309025" cy="156739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g31484d00c03_3_0"/>
          <p:cNvSpPr txBox="1"/>
          <p:nvPr/>
        </p:nvSpPr>
        <p:spPr>
          <a:xfrm>
            <a:off x="290038" y="2204738"/>
            <a:ext cx="2162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Lab 1 Ohm’s Law and </a:t>
            </a:r>
            <a:r>
              <a:rPr lang="en-US" sz="1700">
                <a:solidFill>
                  <a:schemeClr val="dk1"/>
                </a:solidFill>
              </a:rPr>
              <a:t>Kirchhoff's</a:t>
            </a:r>
            <a:r>
              <a:rPr lang="en-US" sz="1700">
                <a:solidFill>
                  <a:schemeClr val="dk1"/>
                </a:solidFill>
              </a:rPr>
              <a:t> Law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484d00c03_4_12"/>
          <p:cNvSpPr txBox="1"/>
          <p:nvPr>
            <p:ph idx="1" type="body"/>
          </p:nvPr>
        </p:nvSpPr>
        <p:spPr>
          <a:xfrm>
            <a:off x="1457250" y="2311149"/>
            <a:ext cx="6534300" cy="338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/>
              <a:t>Waveform Generator, App, and PCB:</a:t>
            </a:r>
            <a:endParaRPr sz="3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 u="sng">
                <a:solidFill>
                  <a:schemeClr val="hlink"/>
                </a:solidFill>
                <a:hlinkClick r:id="rId3"/>
              </a:rPr>
              <a:t>https://drive.google.com/file/d/1HsJdlkcoqY8s2VR6HYMTjCI4jrrvhMAs/view?usp=sharing</a:t>
            </a:r>
            <a:endParaRPr sz="2600"/>
          </a:p>
        </p:txBody>
      </p:sp>
      <p:sp>
        <p:nvSpPr>
          <p:cNvPr id="272" name="Google Shape;272;g31484d00c03_4_12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78" name="Google Shape;278;p7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Overall system remain mostly unchanged </a:t>
            </a:r>
            <a:r>
              <a:rPr lang="en-US" sz="2000"/>
              <a:t>except</a:t>
            </a:r>
            <a:r>
              <a:rPr lang="en-US" sz="2000"/>
              <a:t> for ADC and multimeter system.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Altered the ADC’s </a:t>
            </a:r>
            <a:r>
              <a:rPr lang="en-US" sz="2000"/>
              <a:t>bi-polar input design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ohmmeter and ammeter each have respective ADC’s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/>
              <a:t>Current status:</a:t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All </a:t>
            </a:r>
            <a:r>
              <a:rPr lang="en-US" sz="2000"/>
              <a:t>individual</a:t>
            </a:r>
            <a:r>
              <a:rPr lang="en-US" sz="2000"/>
              <a:t> systems </a:t>
            </a:r>
            <a:r>
              <a:rPr lang="en-US" sz="2000"/>
              <a:t>functioning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Multimeter, wave generator, and power supply are fully operational with app input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Oscilloscope messaging from ESP32 to be done in 1 week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Wavegen capacitor and ADC buffer amp to be added by tomorrow to facilitate negative waveforms and protect ADC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4617b3ffe_5_7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1" name="Google Shape;111;g314617b3ffe_5_74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rPr b="1" lang="en-US" sz="2400"/>
              <a:t>Problem Statement:</a:t>
            </a:r>
            <a:endParaRPr b="1" sz="2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257807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24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Principles of Electrical Engineering (ECEN 215) teaches the basics of electric circuit analysis and electronics to non-ECEN majors.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257807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2400"/>
              <a:t>The transition of ECEN 215 to an online format poses a challenge due to its lab component relying on the Analog Discovery 2 (AD2), which is expensive.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rPr b="1" lang="en-US" sz="2400"/>
              <a:t>Solution Proposal: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34671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The ECEN 215 Lab Kit offers a solution to the cost, convenience, and over complication issues that are abundant with the AD2. Aiming for a $50 price point</a:t>
            </a:r>
            <a:r>
              <a:rPr lang="en-US" sz="24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,</a:t>
            </a:r>
            <a:r>
              <a:rPr lang="en-US" sz="2400"/>
              <a:t> the lab kit offers a more catered simpler approach to each lab while also making it possible to complete at home.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671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Will operate as the power supply, signal generator, multimeter, and Oscilloscope</a:t>
            </a:r>
            <a:r>
              <a:rPr lang="en-US" sz="2400"/>
              <a:t>.</a:t>
            </a:r>
            <a:endParaRPr sz="2400"/>
          </a:p>
        </p:txBody>
      </p:sp>
      <p:pic>
        <p:nvPicPr>
          <p:cNvPr id="112" name="Google Shape;112;g314617b3ffe_5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748" y="286725"/>
            <a:ext cx="1844725" cy="15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4617b3ffe_5_227"/>
          <p:cNvSpPr txBox="1"/>
          <p:nvPr>
            <p:ph type="title"/>
          </p:nvPr>
        </p:nvSpPr>
        <p:spPr>
          <a:xfrm>
            <a:off x="457200" y="9195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Subsystems Overview</a:t>
            </a:r>
            <a:endParaRPr/>
          </a:p>
        </p:txBody>
      </p:sp>
      <p:sp>
        <p:nvSpPr>
          <p:cNvPr id="118" name="Google Shape;118;g314617b3ffe_5_227"/>
          <p:cNvSpPr txBox="1"/>
          <p:nvPr>
            <p:ph idx="1" type="body"/>
          </p:nvPr>
        </p:nvSpPr>
        <p:spPr>
          <a:xfrm>
            <a:off x="1324500" y="5450000"/>
            <a:ext cx="6495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Peter: Multimeter and Oscilloscope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Yusuf: Waveforms and communicating to the microcontroller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Luis: Mobile application to interface with device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Ryan: PCB design and power</a:t>
            </a:r>
            <a:endParaRPr sz="1600"/>
          </a:p>
        </p:txBody>
      </p:sp>
      <p:pic>
        <p:nvPicPr>
          <p:cNvPr id="119" name="Google Shape;119;g314617b3ffe_5_227"/>
          <p:cNvPicPr preferRelativeResize="0"/>
          <p:nvPr/>
        </p:nvPicPr>
        <p:blipFill rotWithShape="1">
          <a:blip r:embed="rId3">
            <a:alphaModFix/>
          </a:blip>
          <a:srcRect b="8941" l="0" r="0" t="0"/>
          <a:stretch/>
        </p:blipFill>
        <p:spPr>
          <a:xfrm>
            <a:off x="140962" y="1575613"/>
            <a:ext cx="8862074" cy="38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4617b3ffe_5_27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125" name="Google Shape;125;g314617b3ffe_5_278"/>
          <p:cNvSpPr txBox="1"/>
          <p:nvPr/>
        </p:nvSpPr>
        <p:spPr>
          <a:xfrm>
            <a:off x="328825" y="2038175"/>
            <a:ext cx="2187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5 V supply(+-)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GND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Waveform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Amm(+-)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V(+-)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Ohm(+-)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314617b3ffe_5_278"/>
          <p:cNvPicPr preferRelativeResize="0"/>
          <p:nvPr/>
        </p:nvPicPr>
        <p:blipFill rotWithShape="1">
          <a:blip r:embed="rId3">
            <a:alphaModFix/>
          </a:blip>
          <a:srcRect b="58025" l="0" r="2789" t="-3173"/>
          <a:stretch/>
        </p:blipFill>
        <p:spPr>
          <a:xfrm>
            <a:off x="2668525" y="2005275"/>
            <a:ext cx="5446247" cy="3268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484d00c03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  <p:sp>
        <p:nvSpPr>
          <p:cNvPr id="133" name="Google Shape;133;g31484d00c03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g31484d00c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00" y="1852875"/>
            <a:ext cx="8595225" cy="16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1484d00c0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725" y="3266700"/>
            <a:ext cx="6352550" cy="35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4617b3ffe_5_39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pic>
        <p:nvPicPr>
          <p:cNvPr id="141" name="Google Shape;141;g314617b3ffe_5_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50" y="1746300"/>
            <a:ext cx="1168874" cy="25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14617b3ffe_5_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55" y="1747288"/>
            <a:ext cx="1168875" cy="254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14617b3ffe_5_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54" y="1749801"/>
            <a:ext cx="1168875" cy="254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4617b3ffe_5_3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045" y="1754688"/>
            <a:ext cx="1168874" cy="25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14617b3ffe_5_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4450" y="1754700"/>
            <a:ext cx="1168874" cy="25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14617b3ffe_5_3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1851" y="1753426"/>
            <a:ext cx="1168875" cy="253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14617b3ffe_5_3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29250" y="1754700"/>
            <a:ext cx="1168876" cy="252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14617b3ffe_5_3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857" y="4305150"/>
            <a:ext cx="1168875" cy="253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14617b3ffe_5_3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42247" y="4288675"/>
            <a:ext cx="1168875" cy="256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14617b3ffe_5_3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79649" y="4312100"/>
            <a:ext cx="1168875" cy="252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14617b3ffe_5_3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17056" y="4311525"/>
            <a:ext cx="1168874" cy="252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14617b3ffe_5_39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54443" y="4305863"/>
            <a:ext cx="1168876" cy="253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14617b3ffe_5_39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91857" y="4313050"/>
            <a:ext cx="1168876" cy="2520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484d00c03_4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37"/>
              <a:buFont typeface="Arial"/>
              <a:buNone/>
            </a:pPr>
            <a:r>
              <a:rPr lang="en-US"/>
              <a:t>Waveform Generator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558"/>
              <a:buFont typeface="Arial"/>
              <a:buNone/>
            </a:pPr>
            <a:r>
              <a:rPr lang="en-US" sz="1720"/>
              <a:t>Yusuf Hossain1</a:t>
            </a:r>
            <a:endParaRPr/>
          </a:p>
        </p:txBody>
      </p:sp>
      <p:sp>
        <p:nvSpPr>
          <p:cNvPr id="160" name="Google Shape;160;g31484d00c03_4_0"/>
          <p:cNvSpPr txBox="1"/>
          <p:nvPr>
            <p:ph idx="1" type="body"/>
          </p:nvPr>
        </p:nvSpPr>
        <p:spPr>
          <a:xfrm>
            <a:off x="457200" y="2049275"/>
            <a:ext cx="4239900" cy="46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 u="sng"/>
              <a:t>Accomplishments: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Design wavegen function(Sine, Triangle, Square)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Modify shape and </a:t>
            </a:r>
            <a:r>
              <a:rPr lang="en-US" sz="1700"/>
              <a:t>parameters</a:t>
            </a:r>
            <a:r>
              <a:rPr lang="en-US" sz="1700"/>
              <a:t> of waveform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Transfer Data to App via BLE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 u="sng"/>
              <a:t>Challenges: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Bluetooth</a:t>
            </a:r>
            <a:r>
              <a:rPr lang="en-US" sz="1700"/>
              <a:t> communication with mobile app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Centering graph along 0v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Preventing </a:t>
            </a:r>
            <a:r>
              <a:rPr lang="en-US" sz="1700"/>
              <a:t>watchdog timer from triggering</a:t>
            </a:r>
            <a:endParaRPr sz="1700"/>
          </a:p>
        </p:txBody>
      </p:sp>
      <p:pic>
        <p:nvPicPr>
          <p:cNvPr id="161" name="Google Shape;161;g31484d00c0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301" y="1852887"/>
            <a:ext cx="1706050" cy="21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1484d00c03_4_0"/>
          <p:cNvPicPr preferRelativeResize="0"/>
          <p:nvPr/>
        </p:nvPicPr>
        <p:blipFill rotWithShape="1">
          <a:blip r:embed="rId4">
            <a:alphaModFix/>
          </a:blip>
          <a:srcRect b="6273" l="20922" r="20257" t="22353"/>
          <a:stretch/>
        </p:blipFill>
        <p:spPr>
          <a:xfrm>
            <a:off x="6300300" y="4152475"/>
            <a:ext cx="1706050" cy="246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4617b3ffe_4_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37"/>
              <a:buFont typeface="Arial"/>
              <a:buNone/>
            </a:pPr>
            <a:r>
              <a:rPr lang="en-US"/>
              <a:t>Waveform Generator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558"/>
              <a:buFont typeface="Arial"/>
              <a:buNone/>
            </a:pPr>
            <a:r>
              <a:rPr lang="en-US" sz="1720"/>
              <a:t>Yusuf Hossain</a:t>
            </a:r>
            <a:endParaRPr/>
          </a:p>
        </p:txBody>
      </p:sp>
      <p:graphicFrame>
        <p:nvGraphicFramePr>
          <p:cNvPr id="169" name="Google Shape;169;g314617b3ffe_4_8"/>
          <p:cNvGraphicFramePr/>
          <p:nvPr/>
        </p:nvGraphicFramePr>
        <p:xfrm>
          <a:off x="175825" y="260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{ED0E48AE-5B69-479F-91C8-17A463D26FEA}</a:tableStyleId>
              </a:tblPr>
              <a:tblGrid>
                <a:gridCol w="2012400"/>
                <a:gridCol w="1968625"/>
                <a:gridCol w="4088700"/>
              </a:tblGrid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50"/>
                        <a:t>Test</a:t>
                      </a:r>
                      <a:endParaRPr b="1"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50"/>
                        <a:t>Success Criterion</a:t>
                      </a:r>
                      <a:endParaRPr b="1"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50"/>
                        <a:t>Results</a:t>
                      </a:r>
                      <a:endParaRPr b="1"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3F4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Wavegen Shapes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Produce Sine, </a:t>
                      </a:r>
                      <a:r>
                        <a:rPr lang="en-US" sz="1150"/>
                        <a:t>Triangle</a:t>
                      </a:r>
                      <a:r>
                        <a:rPr lang="en-US" sz="1150"/>
                        <a:t> and square waves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Amplitude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0.5V, 1V, and 2V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Frequency</a:t>
                      </a:r>
                      <a:r>
                        <a:rPr lang="en-US" sz="1150"/>
                        <a:t> 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1 Hz, 20 Hz, and 30Hz</a:t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Wavegen Noise</a:t>
                      </a:r>
                      <a:endParaRPr sz="1150"/>
                    </a:p>
                  </a:txBody>
                  <a:tcPr marT="63500" marB="63500" marR="63500" marL="63500">
                    <a:lnL cap="flat" cmpd="sng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50">
                          <a:solidFill>
                            <a:schemeClr val="dk1"/>
                          </a:solidFill>
                        </a:rPr>
                        <a:t>Output signal is moderately accurate</a:t>
                      </a:r>
                      <a:endParaRPr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/>
                    </a:p>
                  </a:txBody>
                  <a:tcPr marT="63500" marB="63500" marR="63500" marL="63500">
                    <a:lnL cap="flat" cmpd="sng" w="9525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DC1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0" name="Google Shape;170;g314617b3ffe_4_8"/>
          <p:cNvPicPr preferRelativeResize="0"/>
          <p:nvPr/>
        </p:nvPicPr>
        <p:blipFill rotWithShape="1">
          <a:blip r:embed="rId3">
            <a:alphaModFix/>
          </a:blip>
          <a:srcRect b="0" l="0" r="36269" t="46320"/>
          <a:stretch/>
        </p:blipFill>
        <p:spPr>
          <a:xfrm>
            <a:off x="4156850" y="3554588"/>
            <a:ext cx="1507175" cy="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14617b3ffe_4_8"/>
          <p:cNvPicPr preferRelativeResize="0"/>
          <p:nvPr/>
        </p:nvPicPr>
        <p:blipFill rotWithShape="1">
          <a:blip r:embed="rId4">
            <a:alphaModFix/>
          </a:blip>
          <a:srcRect b="0" l="12667" r="33058" t="0"/>
          <a:stretch/>
        </p:blipFill>
        <p:spPr>
          <a:xfrm>
            <a:off x="5658150" y="3554588"/>
            <a:ext cx="1304900" cy="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14617b3ffe_4_8"/>
          <p:cNvPicPr preferRelativeResize="0"/>
          <p:nvPr/>
        </p:nvPicPr>
        <p:blipFill rotWithShape="1">
          <a:blip r:embed="rId4">
            <a:alphaModFix/>
          </a:blip>
          <a:srcRect b="0" l="12667" r="33058" t="0"/>
          <a:stretch/>
        </p:blipFill>
        <p:spPr>
          <a:xfrm>
            <a:off x="6963050" y="3554613"/>
            <a:ext cx="1304900" cy="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14617b3ffe_4_8"/>
          <p:cNvPicPr preferRelativeResize="0"/>
          <p:nvPr/>
        </p:nvPicPr>
        <p:blipFill rotWithShape="1">
          <a:blip r:embed="rId5">
            <a:alphaModFix/>
          </a:blip>
          <a:srcRect b="0" l="0" r="23500" t="0"/>
          <a:stretch/>
        </p:blipFill>
        <p:spPr>
          <a:xfrm>
            <a:off x="7530375" y="3761025"/>
            <a:ext cx="7334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14617b3ffe_4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5025" y="3930538"/>
            <a:ext cx="5429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14617b3ffe_4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0375" y="3930550"/>
            <a:ext cx="5429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14617b3ffe_4_8"/>
          <p:cNvPicPr preferRelativeResize="0"/>
          <p:nvPr/>
        </p:nvPicPr>
        <p:blipFill rotWithShape="1">
          <a:blip r:embed="rId7">
            <a:alphaModFix/>
          </a:blip>
          <a:srcRect b="10" l="0" r="-21359" t="-10"/>
          <a:stretch/>
        </p:blipFill>
        <p:spPr>
          <a:xfrm>
            <a:off x="5068325" y="3761000"/>
            <a:ext cx="7334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14617b3ffe_4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8325" y="3951500"/>
            <a:ext cx="603900" cy="1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14617b3ffe_4_8"/>
          <p:cNvSpPr txBox="1"/>
          <p:nvPr/>
        </p:nvSpPr>
        <p:spPr>
          <a:xfrm>
            <a:off x="198225" y="21158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dk1"/>
                </a:solidFill>
              </a:rPr>
              <a:t>Validation: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9" name="Google Shape;179;g314617b3ffe_4_8"/>
          <p:cNvPicPr preferRelativeResize="0"/>
          <p:nvPr/>
        </p:nvPicPr>
        <p:blipFill rotWithShape="1">
          <a:blip r:embed="rId9">
            <a:alphaModFix/>
          </a:blip>
          <a:srcRect b="0" l="0" r="12899" t="0"/>
          <a:stretch/>
        </p:blipFill>
        <p:spPr>
          <a:xfrm>
            <a:off x="131475" y="4791350"/>
            <a:ext cx="2612975" cy="15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14617b3ffe_4_8"/>
          <p:cNvPicPr preferRelativeResize="0"/>
          <p:nvPr/>
        </p:nvPicPr>
        <p:blipFill rotWithShape="1">
          <a:blip r:embed="rId10">
            <a:alphaModFix/>
          </a:blip>
          <a:srcRect b="0" l="0" r="22136" t="0"/>
          <a:stretch/>
        </p:blipFill>
        <p:spPr>
          <a:xfrm>
            <a:off x="3001599" y="4765450"/>
            <a:ext cx="2656551" cy="16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14617b3ffe_4_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01756" y="4765450"/>
            <a:ext cx="3061569" cy="16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14617b3ffe_4_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64425" y="3761000"/>
            <a:ext cx="7334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14617b3ffe_4_8"/>
          <p:cNvPicPr preferRelativeResize="0"/>
          <p:nvPr/>
        </p:nvPicPr>
        <p:blipFill rotWithShape="1">
          <a:blip r:embed="rId13">
            <a:alphaModFix/>
          </a:blip>
          <a:srcRect b="0" l="0" r="-9529" t="0"/>
          <a:stretch/>
        </p:blipFill>
        <p:spPr>
          <a:xfrm>
            <a:off x="6264425" y="3922925"/>
            <a:ext cx="80327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795a7328e_0_4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37"/>
              <a:buFont typeface="Arial"/>
              <a:buNone/>
            </a:pPr>
            <a:r>
              <a:rPr lang="en-US"/>
              <a:t>Oscilloscope and Multimeter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558"/>
              <a:buFont typeface="Arial"/>
              <a:buNone/>
            </a:pPr>
            <a:r>
              <a:rPr lang="en-US" sz="1720"/>
              <a:t>Peter Zhang</a:t>
            </a:r>
            <a:endParaRPr/>
          </a:p>
        </p:txBody>
      </p:sp>
      <p:sp>
        <p:nvSpPr>
          <p:cNvPr id="190" name="Google Shape;190;g31795a7328e_0_48"/>
          <p:cNvSpPr txBox="1"/>
          <p:nvPr>
            <p:ph idx="1" type="body"/>
          </p:nvPr>
        </p:nvSpPr>
        <p:spPr>
          <a:xfrm>
            <a:off x="457200" y="2049275"/>
            <a:ext cx="2706300" cy="46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 u="sng"/>
              <a:t>Accomplishments: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Design Multimeter (Ammeter, Ohmmeter, Voltmeter)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Design Oscilloscope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Read and Modify Data via ESP32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Transfer Data to App via BLE</a:t>
            </a:r>
            <a:endParaRPr sz="1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 u="sng"/>
              <a:t>Challenges:</a:t>
            </a:r>
            <a:endParaRPr b="1" sz="1700" u="sng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Real time Oscilloscope Graph at high frequencies</a:t>
            </a:r>
            <a:endParaRPr sz="1700"/>
          </a:p>
        </p:txBody>
      </p:sp>
      <p:pic>
        <p:nvPicPr>
          <p:cNvPr id="191" name="Google Shape;191;g31795a7328e_0_48"/>
          <p:cNvPicPr preferRelativeResize="0"/>
          <p:nvPr/>
        </p:nvPicPr>
        <p:blipFill rotWithShape="1">
          <a:blip r:embed="rId3">
            <a:alphaModFix/>
          </a:blip>
          <a:srcRect b="0" l="945" r="571" t="0"/>
          <a:stretch/>
        </p:blipFill>
        <p:spPr>
          <a:xfrm>
            <a:off x="4092300" y="2525849"/>
            <a:ext cx="4767550" cy="203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1795a7328e_0_48"/>
          <p:cNvPicPr preferRelativeResize="0"/>
          <p:nvPr/>
        </p:nvPicPr>
        <p:blipFill rotWithShape="1">
          <a:blip r:embed="rId4">
            <a:alphaModFix/>
          </a:blip>
          <a:srcRect b="0" l="474" r="593" t="0"/>
          <a:stretch/>
        </p:blipFill>
        <p:spPr>
          <a:xfrm>
            <a:off x="3382577" y="4878575"/>
            <a:ext cx="5568349" cy="18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